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5" r:id="rId4"/>
  </p:sldMasterIdLst>
  <p:notesMasterIdLst>
    <p:notesMasterId r:id="rId55"/>
  </p:notesMasterIdLst>
  <p:handoutMasterIdLst>
    <p:handoutMasterId r:id="rId56"/>
  </p:handoutMasterIdLst>
  <p:sldIdLst>
    <p:sldId id="751" r:id="rId5"/>
    <p:sldId id="777" r:id="rId6"/>
    <p:sldId id="769" r:id="rId7"/>
    <p:sldId id="771" r:id="rId8"/>
    <p:sldId id="817" r:id="rId9"/>
    <p:sldId id="770" r:id="rId10"/>
    <p:sldId id="791" r:id="rId11"/>
    <p:sldId id="792" r:id="rId12"/>
    <p:sldId id="793" r:id="rId13"/>
    <p:sldId id="794" r:id="rId14"/>
    <p:sldId id="795" r:id="rId15"/>
    <p:sldId id="796" r:id="rId16"/>
    <p:sldId id="808" r:id="rId17"/>
    <p:sldId id="804" r:id="rId18"/>
    <p:sldId id="802" r:id="rId19"/>
    <p:sldId id="806" r:id="rId20"/>
    <p:sldId id="807" r:id="rId21"/>
    <p:sldId id="797" r:id="rId22"/>
    <p:sldId id="756" r:id="rId23"/>
    <p:sldId id="760" r:id="rId24"/>
    <p:sldId id="772" r:id="rId25"/>
    <p:sldId id="787" r:id="rId26"/>
    <p:sldId id="758" r:id="rId27"/>
    <p:sldId id="773" r:id="rId28"/>
    <p:sldId id="788" r:id="rId29"/>
    <p:sldId id="759" r:id="rId30"/>
    <p:sldId id="774" r:id="rId31"/>
    <p:sldId id="789" r:id="rId32"/>
    <p:sldId id="775" r:id="rId33"/>
    <p:sldId id="812" r:id="rId34"/>
    <p:sldId id="790" r:id="rId35"/>
    <p:sldId id="782" r:id="rId36"/>
    <p:sldId id="784" r:id="rId37"/>
    <p:sldId id="767" r:id="rId38"/>
    <p:sldId id="768" r:id="rId39"/>
    <p:sldId id="799" r:id="rId40"/>
    <p:sldId id="798" r:id="rId41"/>
    <p:sldId id="753" r:id="rId42"/>
    <p:sldId id="800" r:id="rId43"/>
    <p:sldId id="810" r:id="rId44"/>
    <p:sldId id="801" r:id="rId45"/>
    <p:sldId id="755" r:id="rId46"/>
    <p:sldId id="815" r:id="rId47"/>
    <p:sldId id="786" r:id="rId48"/>
    <p:sldId id="816" r:id="rId49"/>
    <p:sldId id="762" r:id="rId50"/>
    <p:sldId id="763" r:id="rId51"/>
    <p:sldId id="819" r:id="rId52"/>
    <p:sldId id="764" r:id="rId53"/>
    <p:sldId id="820" r:id="rId54"/>
  </p:sldIdLst>
  <p:sldSz cx="12188825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76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pos="3839">
          <p15:clr>
            <a:srgbClr val="A4A3A4"/>
          </p15:clr>
        </p15:guide>
        <p15:guide id="6" pos="384">
          <p15:clr>
            <a:srgbClr val="A4A3A4"/>
          </p15:clr>
        </p15:guide>
        <p15:guide id="7" pos="7294">
          <p15:clr>
            <a:srgbClr val="A4A3A4"/>
          </p15:clr>
        </p15:guide>
        <p15:guide id="8" pos="45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  <a:srgbClr val="EBEBEC"/>
    <a:srgbClr val="F7F7F7"/>
    <a:srgbClr val="F4BD74"/>
    <a:srgbClr val="90EB6B"/>
    <a:srgbClr val="F9F9F9"/>
    <a:srgbClr val="E8E8E9"/>
    <a:srgbClr val="9ED9EC"/>
    <a:srgbClr val="B0CED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5" autoAdjust="0"/>
    <p:restoredTop sz="81473" autoAdjust="0"/>
  </p:normalViewPr>
  <p:slideViewPr>
    <p:cSldViewPr snapToGrid="0">
      <p:cViewPr varScale="1">
        <p:scale>
          <a:sx n="54" d="100"/>
          <a:sy n="54" d="100"/>
        </p:scale>
        <p:origin x="-288" y="-96"/>
      </p:cViewPr>
      <p:guideLst>
        <p:guide orient="horz" pos="2476"/>
        <p:guide orient="horz" pos="864"/>
        <p:guide orient="horz" pos="3792"/>
        <p:guide orient="horz" pos="3643"/>
        <p:guide pos="3839"/>
        <p:guide pos="384"/>
        <p:guide pos="7294"/>
        <p:guide pos="45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-94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tags" Target="tags/tag1.xml"/><Relationship Id="rId59" Type="http://schemas.openxmlformats.org/officeDocument/2006/relationships/presProps" Target="presProp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符号（英语：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Big O notation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）是用于描述函数渐近行为的数学符号。更确切地说，它是用另一个（通常更简单的）函数来描述一个函数数量级的渐近上界。在计算机科学中，它在分析算法复杂性的方面非常有用。</a:t>
            </a: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符号通常用于表示某个算法在最差情况下的运行时间，但也可以用来表述平均情况的运行时间。比如，快速排序的最坏运行时间是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O(n^{2})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，但是平均运行时间则是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O(n\log n)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TW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如果一个关于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的函数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f(n)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，乘以一个系数以后，能够为某个算法在输入数据大小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足够大的情况下的运行时间提供一个上界，那么称此算法按该函数的阶增长。一个等价的描述是，当输入大小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大于某个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时，存在某个常数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，使得算法的运行时间总小于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c\times f(n)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。常用大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符号对此进行描述。</a:t>
            </a:r>
            <a:endParaRPr lang="en-US" altLang="zh-TW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计算出基本操作的执行次数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T(n) </a:t>
            </a:r>
          </a:p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基本操作即算法中的每条语句（以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号作为分割），语句的执行次数也叫做语句的频度。在做算法分析时，一般默认为考虑最坏的情况。</a:t>
            </a:r>
          </a:p>
          <a:p>
            <a:endParaRPr lang="zh-TW" alt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计算出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T(n)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的数量级 </a:t>
            </a:r>
          </a:p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求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T(n)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的数量级，只要将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T(n)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进行如下一些操作：</a:t>
            </a:r>
          </a:p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忽略常量、低次幂和最高次幂的系数</a:t>
            </a:r>
          </a:p>
          <a:p>
            <a:endParaRPr lang="zh-TW" alt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令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f(n)=T(n)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的数量级。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4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语句int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num1, num2;的频度为1；</a:t>
            </a:r>
          </a:p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语句</a:t>
            </a:r>
            <a:r>
              <a:rPr lang="en-US" altLang="zh-TW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=0;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的频度为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语句</a:t>
            </a:r>
            <a:r>
              <a:rPr lang="en-US" altLang="zh-TW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&lt;n; </a:t>
            </a:r>
            <a:r>
              <a:rPr lang="en-US" altLang="zh-TW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++; num1+=1; j=1; 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的频度为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</a:p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语句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j&lt;=n; j*=2; num2+=num1;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的频度为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n*log2n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；</a:t>
            </a:r>
            <a:endParaRPr lang="en-US" altLang="zh-TW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18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Ο(1)＜Ο(log2n)＜Ο(n)＜Ο(nlog2n)＜Ο(n2)＜Ο(n3)＜…＜Ο(2n)＜Ο(n!)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57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6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dictionary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29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4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Build a Max-Heap MH of the first k elements of the given array. O(k)</a:t>
            </a:r>
          </a:p>
          <a:p>
            <a:pPr lvl="1"/>
            <a:r>
              <a:rPr lang="en-US" dirty="0" smtClean="0"/>
              <a:t>After the </a:t>
            </a:r>
            <a:r>
              <a:rPr lang="en-US" dirty="0" err="1" smtClean="0"/>
              <a:t>k’th</a:t>
            </a:r>
            <a:r>
              <a:rPr lang="en-US" dirty="0" smtClean="0"/>
              <a:t> element (</a:t>
            </a:r>
            <a:r>
              <a:rPr lang="en-US" dirty="0" err="1" smtClean="0"/>
              <a:t>arr</a:t>
            </a:r>
            <a:r>
              <a:rPr lang="en-US" dirty="0" smtClean="0"/>
              <a:t>[k] to </a:t>
            </a:r>
            <a:r>
              <a:rPr lang="en-US" dirty="0" err="1" smtClean="0"/>
              <a:t>arr</a:t>
            </a:r>
            <a:r>
              <a:rPr lang="en-US" dirty="0" smtClean="0"/>
              <a:t>[n-1]), compare it with root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dirty="0" smtClean="0"/>
              <a:t>the element is less than the root then make it root and call </a:t>
            </a:r>
            <a:r>
              <a:rPr lang="en-US" dirty="0" err="1" smtClean="0"/>
              <a:t>ProcDown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else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ignore</a:t>
            </a:r>
            <a:endParaRPr lang="en-US" dirty="0" smtClean="0"/>
          </a:p>
          <a:p>
            <a:pPr lvl="1"/>
            <a:r>
              <a:rPr lang="en-US" dirty="0" smtClean="0"/>
              <a:t>root of the MH is the </a:t>
            </a:r>
            <a:r>
              <a:rPr lang="en-US" dirty="0" err="1" smtClean="0"/>
              <a:t>kth</a:t>
            </a:r>
            <a:r>
              <a:rPr lang="en-US" dirty="0" smtClean="0"/>
              <a:t> smallest element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4.</a:t>
            </a:r>
            <a:r>
              <a:rPr lang="en-US" baseline="0" dirty="0" smtClean="0"/>
              <a:t> 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to do complete quicksort, but stop at the point where pivot itself is </a:t>
            </a:r>
            <a:r>
              <a:rPr lang="en-US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k’th</a:t>
            </a:r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smallest element. Also, not to recur for both left and right sides of pivot, but recur for one of them according to the position of pivot.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4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0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5213798"/>
            <a:ext cx="3733881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5213798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396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6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620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0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43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5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6138" y="6074829"/>
            <a:ext cx="1373087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3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6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67" y="2702442"/>
            <a:ext cx="5346479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70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21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6317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40499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28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2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2390" y="342901"/>
            <a:ext cx="1096994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42901"/>
            <a:ext cx="9547913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0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504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19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201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06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92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1196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8" r:id="rId4"/>
    <p:sldLayoutId id="214748368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690" r:id="rId11"/>
    <p:sldLayoutId id="2147483691" r:id="rId12"/>
    <p:sldLayoutId id="2147483692" r:id="rId13"/>
    <p:sldLayoutId id="2147483699" r:id="rId14"/>
    <p:sldLayoutId id="2147483693" r:id="rId15"/>
    <p:sldLayoutId id="2147483694" r:id="rId16"/>
    <p:sldLayoutId id="2147483695" r:id="rId17"/>
    <p:sldLayoutId id="2147483705" r:id="rId18"/>
    <p:sldLayoutId id="2147483706" r:id="rId19"/>
    <p:sldLayoutId id="2147483709" r:id="rId20"/>
    <p:sldLayoutId id="2147483708" r:id="rId21"/>
    <p:sldLayoutId id="2147483710" r:id="rId22"/>
    <p:sldLayoutId id="2147483711" r:id="rId23"/>
    <p:sldLayoutId id="2147483712" r:id="rId24"/>
    <p:sldLayoutId id="2147483696" r:id="rId25"/>
    <p:sldLayoutId id="2147483697" r:id="rId2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606245" cy="1524000"/>
          </a:xfrm>
        </p:spPr>
        <p:txBody>
          <a:bodyPr/>
          <a:lstStyle/>
          <a:p>
            <a:r>
              <a:rPr lang="en-US" dirty="0" smtClean="0"/>
              <a:t>Algorithm in Python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Liz, VMware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737975" y="6464300"/>
            <a:ext cx="450850" cy="149225"/>
          </a:xfrm>
        </p:spPr>
        <p:txBody>
          <a:bodyPr/>
          <a:lstStyle/>
          <a:p>
            <a:fld id="{6EA6D8CF-3CDE-4807-BCD2-C9F2B831AA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8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 FIFO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55092" y="93390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7" y="1951904"/>
            <a:ext cx="5104112" cy="1338971"/>
          </a:xfrm>
          <a:prstGeom prst="rect">
            <a:avLst/>
          </a:prstGeom>
        </p:spPr>
      </p:pic>
      <p:pic>
        <p:nvPicPr>
          <p:cNvPr id="9" name="Picture 8" descr="Screen Shot 2017-02-26 at 12.49.3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31" y="100118"/>
            <a:ext cx="5207000" cy="65024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73700" y="1379538"/>
            <a:ext cx="5305684" cy="4640262"/>
          </a:xfrm>
        </p:spPr>
        <p:txBody>
          <a:bodyPr/>
          <a:lstStyle/>
          <a:p>
            <a:r>
              <a:rPr lang="en-US" dirty="0" smtClean="0"/>
              <a:t>1. Add</a:t>
            </a:r>
          </a:p>
          <a:p>
            <a:r>
              <a:rPr lang="en-US" dirty="0" smtClean="0"/>
              <a:t>2. Delete</a:t>
            </a:r>
          </a:p>
          <a:p>
            <a:r>
              <a:rPr lang="en-US" dirty="0" smtClean="0"/>
              <a:t>3. Queue size</a:t>
            </a:r>
          </a:p>
          <a:p>
            <a:r>
              <a:rPr lang="en-US" dirty="0" smtClean="0"/>
              <a:t>4. Print / 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6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</a:p>
          <a:p>
            <a:r>
              <a:rPr lang="en-US" dirty="0" smtClean="0"/>
              <a:t>Queue</a:t>
            </a:r>
          </a:p>
          <a:p>
            <a:r>
              <a:rPr lang="en-US" dirty="0" smtClean="0">
                <a:solidFill>
                  <a:srgbClr val="52862F"/>
                </a:solidFill>
              </a:rPr>
              <a:t>Heap</a:t>
            </a:r>
            <a:endParaRPr lang="en-US" dirty="0">
              <a:solidFill>
                <a:srgbClr val="52862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4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804" y="923462"/>
            <a:ext cx="7333950" cy="499420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442" y="1371600"/>
            <a:ext cx="5307904" cy="4648200"/>
          </a:xfrm>
        </p:spPr>
        <p:txBody>
          <a:bodyPr/>
          <a:lstStyle/>
          <a:p>
            <a:r>
              <a:rPr lang="en-US" dirty="0" smtClean="0"/>
              <a:t>Specialized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tree-based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</a:p>
          <a:p>
            <a:r>
              <a:rPr lang="en-US" dirty="0" smtClean="0"/>
              <a:t>Max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heap,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</a:p>
          <a:p>
            <a:r>
              <a:rPr lang="en-US" altLang="zh-CN" dirty="0" smtClean="0"/>
              <a:t>Implementation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priority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queue</a:t>
            </a:r>
          </a:p>
          <a:p>
            <a:r>
              <a:rPr lang="en-US" altLang="zh-CN" dirty="0" smtClean="0"/>
              <a:t>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4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(Build)</a:t>
            </a:r>
            <a:endParaRPr lang="en-US" dirty="0"/>
          </a:p>
        </p:txBody>
      </p:sp>
      <p:pic>
        <p:nvPicPr>
          <p:cNvPr id="5" name="Content Placeholder 4" descr="buildheap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" b="398"/>
          <a:stretch/>
        </p:blipFill>
        <p:spPr>
          <a:xfrm>
            <a:off x="1245989" y="2635964"/>
            <a:ext cx="8164896" cy="30004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6860" y="134194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/>
              <a:t>Insert new elements into the left-most open spot</a:t>
            </a:r>
          </a:p>
          <a:p>
            <a:r>
              <a:rPr lang="en-US" dirty="0"/>
              <a:t>The height h of an n element heap is bounded:</a:t>
            </a:r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7" name="Picture 6" descr="Screen Shot 2017-02-22 at 4.0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23" y="1472551"/>
            <a:ext cx="1447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(Build)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1" y="2125927"/>
            <a:ext cx="6032500" cy="2705100"/>
          </a:xfrm>
          <a:prstGeom prst="rect">
            <a:avLst/>
          </a:prstGeom>
        </p:spPr>
      </p:pic>
      <p:pic>
        <p:nvPicPr>
          <p:cNvPr id="6" name="Picture 5" descr="index7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692" y="2201727"/>
            <a:ext cx="3347857" cy="24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Operation (Insert)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8" y="2067297"/>
            <a:ext cx="3810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2" y="2057292"/>
            <a:ext cx="3810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90" y="2055316"/>
            <a:ext cx="3810000" cy="2286000"/>
          </a:xfrm>
          <a:prstGeom prst="rect">
            <a:avLst/>
          </a:prstGeom>
        </p:spPr>
      </p:pic>
      <p:pic>
        <p:nvPicPr>
          <p:cNvPr id="12" name="Picture 11" descr="Screen Shot 2017-02-26 at 1.31.4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30" y="3810021"/>
            <a:ext cx="7493000" cy="2362200"/>
          </a:xfrm>
          <a:prstGeom prst="rect">
            <a:avLst/>
          </a:prstGeom>
        </p:spPr>
      </p:pic>
      <p:pic>
        <p:nvPicPr>
          <p:cNvPr id="13" name="Picture 12" descr="Screen Shot 2017-02-26 at 1.31.22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06" y="1363868"/>
            <a:ext cx="6553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Operation </a:t>
            </a:r>
            <a:r>
              <a:rPr lang="en-US" dirty="0" smtClean="0"/>
              <a:t>(Delete)</a:t>
            </a:r>
            <a:endParaRPr lang="en-US" dirty="0"/>
          </a:p>
        </p:txBody>
      </p:sp>
      <p:pic>
        <p:nvPicPr>
          <p:cNvPr id="5" name="Content Placeholder 4" descr="Screen Shot 2017-02-22 at 9.24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" t="1903" r="1239" b="1971"/>
          <a:stretch/>
        </p:blipFill>
        <p:spPr>
          <a:xfrm>
            <a:off x="2608352" y="1106413"/>
            <a:ext cx="7058039" cy="39334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Screen Shot 2017-02-22 at 9.2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70" y="1293802"/>
            <a:ext cx="6783587" cy="3775537"/>
          </a:xfrm>
          <a:prstGeom prst="rect">
            <a:avLst/>
          </a:prstGeom>
        </p:spPr>
      </p:pic>
      <p:pic>
        <p:nvPicPr>
          <p:cNvPr id="7" name="Picture 6" descr="Screen Shot 2017-02-22 at 9.24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83" y="1261009"/>
            <a:ext cx="7556500" cy="3835400"/>
          </a:xfrm>
          <a:prstGeom prst="rect">
            <a:avLst/>
          </a:prstGeom>
        </p:spPr>
      </p:pic>
      <p:pic>
        <p:nvPicPr>
          <p:cNvPr id="8" name="Picture 7" descr="Screen Shot 2017-02-22 at 9.24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25" y="1431322"/>
            <a:ext cx="7162800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111" y="1410445"/>
            <a:ext cx="7099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1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Operation (Delete)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Screen Shot 2017-02-26 at 2.3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26" y="3997912"/>
            <a:ext cx="7988300" cy="2324100"/>
          </a:xfrm>
          <a:prstGeom prst="rect">
            <a:avLst/>
          </a:prstGeom>
        </p:spPr>
      </p:pic>
      <p:pic>
        <p:nvPicPr>
          <p:cNvPr id="9" name="Picture 8" descr="Screen Shot 2017-02-26 at 2.38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72" y="1173848"/>
            <a:ext cx="72263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1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Screen Shot 2017-02-13 at 3.25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b="-2086"/>
          <a:stretch/>
        </p:blipFill>
        <p:spPr>
          <a:xfrm>
            <a:off x="622560" y="328620"/>
            <a:ext cx="10969625" cy="61139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0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Bubble</a:t>
            </a:r>
            <a:r>
              <a:rPr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4">
                    <a:lumMod val="75000"/>
                  </a:schemeClr>
                </a:solidFill>
              </a:rPr>
              <a:t>Sort</a:t>
            </a:r>
          </a:p>
          <a:p>
            <a:r>
              <a:rPr lang="en-US" dirty="0" smtClean="0"/>
              <a:t>Insertion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</a:p>
          <a:p>
            <a:r>
              <a:rPr lang="en-US" dirty="0" smtClean="0"/>
              <a:t>Quick</a:t>
            </a:r>
            <a:r>
              <a:rPr lang="en-US" altLang="zh-CN" dirty="0" smtClean="0"/>
              <a:t>sort</a:t>
            </a:r>
          </a:p>
          <a:p>
            <a:r>
              <a:rPr lang="en-US" altLang="zh-CN" dirty="0" smtClean="0"/>
              <a:t>Heap Sort</a:t>
            </a:r>
          </a:p>
          <a:p>
            <a:r>
              <a:rPr lang="en-US" altLang="zh-CN" dirty="0" smtClean="0"/>
              <a:t>Bucket Sort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03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Complexity Analysis</a:t>
            </a:r>
          </a:p>
          <a:p>
            <a:r>
              <a:rPr lang="en-US" dirty="0"/>
              <a:t>ADT</a:t>
            </a:r>
          </a:p>
          <a:p>
            <a:pPr lvl="1"/>
            <a:r>
              <a:rPr lang="en-US" dirty="0"/>
              <a:t>Stack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Queue, </a:t>
            </a:r>
            <a:r>
              <a:rPr lang="en-US" altLang="zh-CN" dirty="0" smtClean="0"/>
              <a:t>Heap</a:t>
            </a:r>
            <a:endParaRPr lang="en-US" dirty="0" smtClean="0"/>
          </a:p>
          <a:p>
            <a:r>
              <a:rPr lang="en-US" dirty="0" smtClean="0"/>
              <a:t>Sorting</a:t>
            </a:r>
          </a:p>
          <a:p>
            <a:pPr lvl="1"/>
            <a:r>
              <a:rPr lang="en-US" dirty="0" smtClean="0"/>
              <a:t>Bubble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Insertion,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Quick,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Bucket</a:t>
            </a:r>
            <a:endParaRPr lang="en-US" dirty="0" smtClean="0"/>
          </a:p>
          <a:p>
            <a:r>
              <a:rPr lang="en-US" dirty="0" smtClean="0"/>
              <a:t>Search</a:t>
            </a:r>
          </a:p>
          <a:p>
            <a:pPr lvl="1"/>
            <a:r>
              <a:rPr lang="en-US" dirty="0"/>
              <a:t>Sequential</a:t>
            </a:r>
            <a:r>
              <a:rPr lang="zh-CN" altLang="en-US" dirty="0"/>
              <a:t>,</a:t>
            </a:r>
            <a:r>
              <a:rPr lang="en-US" altLang="zh-CN" dirty="0"/>
              <a:t>Binary,</a:t>
            </a:r>
            <a:r>
              <a:rPr lang="zh-CN" altLang="en-US" dirty="0"/>
              <a:t> </a:t>
            </a:r>
            <a:r>
              <a:rPr lang="en-US" altLang="zh-CN" dirty="0" smtClean="0"/>
              <a:t>Hashing</a:t>
            </a:r>
            <a:endParaRPr lang="en-US" dirty="0" smtClean="0"/>
          </a:p>
          <a:p>
            <a:r>
              <a:rPr lang="en-US" dirty="0" smtClean="0"/>
              <a:t>Python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496" t="-60" r="-540" b="-1539"/>
          <a:stretch/>
        </p:blipFill>
        <p:spPr>
          <a:xfrm>
            <a:off x="1083581" y="1161883"/>
            <a:ext cx="6804419" cy="53859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89" y="1277455"/>
            <a:ext cx="4216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3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Complexity Analysis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Screen Shot 2017-02-13 at 4.0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23" y="2973120"/>
            <a:ext cx="6692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74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Bubble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</a:p>
          <a:p>
            <a:r>
              <a:rPr lang="en-US" dirty="0" smtClean="0">
                <a:solidFill>
                  <a:srgbClr val="52862F"/>
                </a:solidFill>
              </a:rPr>
              <a:t>Insertion</a:t>
            </a:r>
            <a:r>
              <a:rPr lang="zh-CN" altLang="en-US" dirty="0" smtClean="0">
                <a:solidFill>
                  <a:srgbClr val="52862F"/>
                </a:solidFill>
              </a:rPr>
              <a:t> </a:t>
            </a:r>
            <a:r>
              <a:rPr lang="en-US" altLang="zh-CN" dirty="0" smtClean="0">
                <a:solidFill>
                  <a:srgbClr val="52862F"/>
                </a:solidFill>
              </a:rPr>
              <a:t>Sort</a:t>
            </a:r>
          </a:p>
          <a:p>
            <a:r>
              <a:rPr lang="en-US" dirty="0" smtClean="0"/>
              <a:t>Quick</a:t>
            </a:r>
            <a:r>
              <a:rPr lang="en-US" altLang="zh-CN" dirty="0" smtClean="0"/>
              <a:t>sort</a:t>
            </a:r>
          </a:p>
          <a:p>
            <a:r>
              <a:rPr lang="en-US" altLang="zh-CN" dirty="0" smtClean="0"/>
              <a:t>Heap Sort</a:t>
            </a:r>
          </a:p>
          <a:p>
            <a:r>
              <a:rPr lang="en-US" altLang="zh-CN" dirty="0" smtClean="0"/>
              <a:t>Bucket Sort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1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25" t="-1091" r="4492" b="-684"/>
          <a:stretch/>
        </p:blipFill>
        <p:spPr>
          <a:xfrm>
            <a:off x="294854" y="1371600"/>
            <a:ext cx="5670666" cy="4648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801"/>
          <a:stretch/>
        </p:blipFill>
        <p:spPr>
          <a:xfrm>
            <a:off x="5975648" y="1617318"/>
            <a:ext cx="5838876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9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7249" y="1411163"/>
            <a:ext cx="2288082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Complexity Analysis</a:t>
            </a:r>
          </a:p>
        </p:txBody>
      </p:sp>
      <p:pic>
        <p:nvPicPr>
          <p:cNvPr id="7" name="Picture 6" descr="Screen Shot 2017-02-26 at 3.24.0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/>
          <a:stretch/>
        </p:blipFill>
        <p:spPr>
          <a:xfrm>
            <a:off x="1955452" y="2192685"/>
            <a:ext cx="877968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Bubble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</a:p>
          <a:p>
            <a:r>
              <a:rPr lang="en-US" dirty="0" smtClean="0"/>
              <a:t>Insertion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</a:p>
          <a:p>
            <a:r>
              <a:rPr lang="en-US" dirty="0" smtClean="0">
                <a:solidFill>
                  <a:srgbClr val="52862F"/>
                </a:solidFill>
              </a:rPr>
              <a:t>Quick </a:t>
            </a:r>
            <a:r>
              <a:rPr lang="en-US" dirty="0">
                <a:solidFill>
                  <a:srgbClr val="52862F"/>
                </a:solidFill>
              </a:rPr>
              <a:t>S</a:t>
            </a:r>
            <a:r>
              <a:rPr lang="en-US" altLang="zh-CN" dirty="0" smtClean="0">
                <a:solidFill>
                  <a:srgbClr val="52862F"/>
                </a:solidFill>
              </a:rPr>
              <a:t>ort</a:t>
            </a:r>
          </a:p>
          <a:p>
            <a:r>
              <a:rPr lang="en-US" altLang="zh-CN" dirty="0" smtClean="0"/>
              <a:t>Heap Sort</a:t>
            </a:r>
          </a:p>
          <a:p>
            <a:r>
              <a:rPr lang="en-US" altLang="zh-CN" dirty="0" smtClean="0"/>
              <a:t>Bucket Sort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1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Sorting</a:t>
            </a:r>
            <a:endParaRPr lang="en-US" dirty="0"/>
          </a:p>
        </p:txBody>
      </p:sp>
      <p:pic>
        <p:nvPicPr>
          <p:cNvPr id="5" name="Content Placeholder 4" descr="Screen Shot 2017-02-13 at 4.10.5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181" r="1369" b="-116"/>
          <a:stretch/>
        </p:blipFill>
        <p:spPr>
          <a:xfrm>
            <a:off x="609442" y="1339850"/>
            <a:ext cx="5447418" cy="4446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Screen Shot 2017-02-13 at 4.11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65" y="1306113"/>
            <a:ext cx="5969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27</a:t>
            </a:fld>
            <a:endParaRPr lang="en-US"/>
          </a:p>
        </p:txBody>
      </p:sp>
      <p:pic>
        <p:nvPicPr>
          <p:cNvPr id="7" name="Content Placeholder 6" descr="Screen Shot 2017-02-13 at 4.24.3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" t="-819" r="-688" b="351"/>
          <a:stretch/>
        </p:blipFill>
        <p:spPr>
          <a:xfrm>
            <a:off x="553406" y="2791924"/>
            <a:ext cx="5088095" cy="3253800"/>
          </a:xfrm>
        </p:spPr>
      </p:pic>
      <p:pic>
        <p:nvPicPr>
          <p:cNvPr id="8" name="Picture 7" descr="Screen Shot 2017-02-13 at 4.24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15" y="598445"/>
            <a:ext cx="6323480" cy="5098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7249" y="15220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Complexity Analysis</a:t>
            </a:r>
          </a:p>
        </p:txBody>
      </p:sp>
    </p:spTree>
    <p:extLst>
      <p:ext uri="{BB962C8B-B14F-4D97-AF65-F5344CB8AC3E}">
        <p14:creationId xmlns:p14="http://schemas.microsoft.com/office/powerpoint/2010/main" val="171012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Bubble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</a:p>
          <a:p>
            <a:r>
              <a:rPr lang="en-US" dirty="0" smtClean="0"/>
              <a:t>Insertion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</a:p>
          <a:p>
            <a:r>
              <a:rPr lang="en-US" dirty="0" smtClean="0"/>
              <a:t>Quick</a:t>
            </a:r>
            <a:r>
              <a:rPr lang="en-US" altLang="zh-CN" dirty="0" smtClean="0"/>
              <a:t>sort</a:t>
            </a:r>
          </a:p>
          <a:p>
            <a:r>
              <a:rPr lang="en-US" altLang="zh-CN" dirty="0" smtClean="0">
                <a:solidFill>
                  <a:srgbClr val="52862F"/>
                </a:solidFill>
              </a:rPr>
              <a:t>Heap Sort</a:t>
            </a:r>
          </a:p>
          <a:p>
            <a:r>
              <a:rPr lang="en-US" altLang="zh-CN" dirty="0" smtClean="0"/>
              <a:t>Bucket Sort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1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only a single list as an internal representation</a:t>
            </a:r>
          </a:p>
          <a:p>
            <a:r>
              <a:rPr lang="en-US" dirty="0" smtClean="0"/>
              <a:t>Min heap, max heap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and </a:t>
            </a:r>
            <a:r>
              <a:rPr lang="en-US" dirty="0" err="1" smtClean="0"/>
              <a:t>dequeue</a:t>
            </a:r>
            <a:r>
              <a:rPr lang="en-US" dirty="0" smtClean="0"/>
              <a:t> </a:t>
            </a:r>
            <a:r>
              <a:rPr lang="en-US" dirty="0" err="1" smtClean="0"/>
              <a:t>iterms</a:t>
            </a:r>
            <a:r>
              <a:rPr lang="en-US" dirty="0" smtClean="0"/>
              <a:t> in O(log 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6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Complexity including time and space complexity</a:t>
            </a:r>
          </a:p>
          <a:p>
            <a:r>
              <a:rPr lang="en-US" dirty="0" smtClean="0"/>
              <a:t>Concerned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particular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</a:p>
          <a:p>
            <a:r>
              <a:rPr lang="en-US" dirty="0" smtClean="0"/>
              <a:t>Amount</a:t>
            </a:r>
            <a:r>
              <a:rPr lang="zh-CN" altLang="en-US" dirty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depending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several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</a:p>
          <a:p>
            <a:pPr lvl="1"/>
            <a:r>
              <a:rPr lang="en-US" altLang="zh-CN" dirty="0" smtClean="0"/>
              <a:t>Processor, instruction set, disk, compiler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etc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</a:t>
            </a:r>
            <a:r>
              <a:rPr lang="en-US" dirty="0" smtClean="0"/>
              <a:t>Sorting</a:t>
            </a:r>
            <a:endParaRPr lang="en-US" dirty="0"/>
          </a:p>
        </p:txBody>
      </p:sp>
      <p:pic>
        <p:nvPicPr>
          <p:cNvPr id="5" name="Content Placeholder 4" descr="Screen Shot 2017-02-22 at 9.24.1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" t="1903" r="1239" b="1971"/>
          <a:stretch/>
        </p:blipFill>
        <p:spPr>
          <a:xfrm>
            <a:off x="2608352" y="1106413"/>
            <a:ext cx="7058039" cy="39334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Screen Shot 2017-02-22 at 9.2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70" y="1293802"/>
            <a:ext cx="6783587" cy="3775537"/>
          </a:xfrm>
          <a:prstGeom prst="rect">
            <a:avLst/>
          </a:prstGeom>
        </p:spPr>
      </p:pic>
      <p:pic>
        <p:nvPicPr>
          <p:cNvPr id="7" name="Picture 6" descr="Screen Shot 2017-02-22 at 9.24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83" y="1261009"/>
            <a:ext cx="7556500" cy="3835400"/>
          </a:xfrm>
          <a:prstGeom prst="rect">
            <a:avLst/>
          </a:prstGeom>
        </p:spPr>
      </p:pic>
      <p:pic>
        <p:nvPicPr>
          <p:cNvPr id="8" name="Picture 7" descr="Screen Shot 2017-02-22 at 9.24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25" y="1431322"/>
            <a:ext cx="7162800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111" y="1410445"/>
            <a:ext cx="7099300" cy="364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5974" y="16732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Complexity Analysis</a:t>
            </a:r>
          </a:p>
        </p:txBody>
      </p:sp>
    </p:spTree>
    <p:extLst>
      <p:ext uri="{BB962C8B-B14F-4D97-AF65-F5344CB8AC3E}">
        <p14:creationId xmlns:p14="http://schemas.microsoft.com/office/powerpoint/2010/main" val="390811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Bubble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</a:p>
          <a:p>
            <a:r>
              <a:rPr lang="en-US" dirty="0" smtClean="0"/>
              <a:t>Insertion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Sort</a:t>
            </a:r>
          </a:p>
          <a:p>
            <a:r>
              <a:rPr lang="en-US" dirty="0" smtClean="0"/>
              <a:t>Quick</a:t>
            </a:r>
            <a:r>
              <a:rPr lang="en-US" altLang="zh-CN" dirty="0" smtClean="0"/>
              <a:t>sort</a:t>
            </a:r>
          </a:p>
          <a:p>
            <a:r>
              <a:rPr lang="en-US" altLang="zh-CN" dirty="0" smtClean="0"/>
              <a:t>Heap Sort</a:t>
            </a:r>
          </a:p>
          <a:p>
            <a:r>
              <a:rPr lang="en-US" altLang="zh-CN" dirty="0" smtClean="0">
                <a:solidFill>
                  <a:srgbClr val="52862F"/>
                </a:solidFill>
              </a:rPr>
              <a:t>Bucket Sort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1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Sort</a:t>
            </a:r>
            <a:endParaRPr lang="en-US" dirty="0"/>
          </a:p>
        </p:txBody>
      </p:sp>
      <p:pic>
        <p:nvPicPr>
          <p:cNvPr id="5" name="Content Placeholder 4" descr="Bucket_sort_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r="296"/>
          <a:stretch>
            <a:fillRect/>
          </a:stretch>
        </p:blipFill>
        <p:spPr>
          <a:xfrm>
            <a:off x="6324370" y="1317983"/>
            <a:ext cx="4536174" cy="19220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Bucket_sort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66" y="3534588"/>
            <a:ext cx="4402589" cy="1868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4395" y="22525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39130" y="1845175"/>
            <a:ext cx="5403278" cy="4097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Set </a:t>
            </a:r>
            <a:r>
              <a:rPr lang="en-US" sz="2000" dirty="0"/>
              <a:t>up an array of initially empty "buckets".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Scatter</a:t>
            </a:r>
            <a:r>
              <a:rPr lang="en-US" sz="2000" dirty="0"/>
              <a:t>: Go over the original array, putting each object in its </a:t>
            </a:r>
            <a:r>
              <a:rPr lang="en-US" sz="2000" dirty="0" smtClean="0"/>
              <a:t>bucket.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Sort </a:t>
            </a:r>
            <a:r>
              <a:rPr lang="en-US" sz="2000" dirty="0"/>
              <a:t>each non-empty </a:t>
            </a:r>
            <a:r>
              <a:rPr lang="en-US" sz="2000" dirty="0" smtClean="0"/>
              <a:t>bucket.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Gather</a:t>
            </a:r>
            <a:r>
              <a:rPr lang="en-US" sz="2000" dirty="0"/>
              <a:t>: Visit the buckets in order and put all elements back into the original array.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6565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Sort</a:t>
            </a:r>
            <a:endParaRPr lang="en-US" dirty="0"/>
          </a:p>
        </p:txBody>
      </p:sp>
      <p:pic>
        <p:nvPicPr>
          <p:cNvPr id="5" name="Content Placeholder 4" descr="Screen Shot 2017-02-22 at 9.55.0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2" t="-896" r="-856" b="-555"/>
          <a:stretch/>
        </p:blipFill>
        <p:spPr>
          <a:xfrm>
            <a:off x="4444825" y="718899"/>
            <a:ext cx="6397673" cy="57392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417" y="15724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Complexity Analysis</a:t>
            </a:r>
          </a:p>
        </p:txBody>
      </p:sp>
    </p:spTree>
    <p:extLst>
      <p:ext uri="{BB962C8B-B14F-4D97-AF65-F5344CB8AC3E}">
        <p14:creationId xmlns:p14="http://schemas.microsoft.com/office/powerpoint/2010/main" val="2773958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Screen Shot 2017-02-13 at 3.25.2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6" t="-4901" r="-4089" b="-12094"/>
          <a:stretch/>
        </p:blipFill>
        <p:spPr>
          <a:xfrm>
            <a:off x="1045201" y="0"/>
            <a:ext cx="10969943" cy="71350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28840" y="-127011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896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2862F"/>
                </a:solidFill>
              </a:rPr>
              <a:t>Sequential Search</a:t>
            </a:r>
          </a:p>
          <a:p>
            <a:r>
              <a:rPr lang="en-US" dirty="0" smtClean="0"/>
              <a:t>Binary Search</a:t>
            </a:r>
          </a:p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2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(Linear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Search)</a:t>
            </a:r>
            <a:endParaRPr lang="en-US" dirty="0"/>
          </a:p>
        </p:txBody>
      </p:sp>
      <p:pic>
        <p:nvPicPr>
          <p:cNvPr id="5" name="Content Placeholder 4" descr="seqsearch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" t="-1753" r="38" b="3301"/>
          <a:stretch/>
        </p:blipFill>
        <p:spPr>
          <a:xfrm>
            <a:off x="609441" y="1371600"/>
            <a:ext cx="7135609" cy="13143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Screen Shot 2017-02-22 at 10.07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5" y="2717800"/>
            <a:ext cx="5410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1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Sequential Search</a:t>
            </a:r>
          </a:p>
          <a:p>
            <a:r>
              <a:rPr lang="en-US" dirty="0" smtClean="0">
                <a:solidFill>
                  <a:srgbClr val="52862F"/>
                </a:solidFill>
              </a:rPr>
              <a:t>Binary Search</a:t>
            </a:r>
          </a:p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2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1,3, 4, 6, 7, 8, 10, 13, 14, </a:t>
            </a:r>
          </a:p>
          <a:p>
            <a:r>
              <a:rPr lang="en-US" altLang="zh-CN" dirty="0" smtClean="0"/>
              <a:t>18, 19, 21, 24, 37, 40,45, 71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Screen Shot 2017-01-16 at 2.4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488" y="1277211"/>
            <a:ext cx="5473700" cy="436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7" y="2177222"/>
            <a:ext cx="5689301" cy="242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33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Sequential Search</a:t>
            </a:r>
          </a:p>
          <a:p>
            <a:r>
              <a:rPr lang="en-US" dirty="0" smtClean="0"/>
              <a:t>Binary Search</a:t>
            </a:r>
          </a:p>
          <a:p>
            <a:r>
              <a:rPr lang="en-US" dirty="0" smtClean="0">
                <a:solidFill>
                  <a:srgbClr val="52862F"/>
                </a:solidFill>
              </a:rPr>
              <a:t>Hashing</a:t>
            </a:r>
            <a:endParaRPr lang="en-US" dirty="0">
              <a:solidFill>
                <a:srgbClr val="52862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2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O </a:t>
            </a:r>
            <a:r>
              <a:rPr lang="en-US" dirty="0" smtClean="0"/>
              <a:t>notation</a:t>
            </a:r>
          </a:p>
          <a:p>
            <a:r>
              <a:rPr lang="en-US" dirty="0" smtClean="0"/>
              <a:t>Informally</a:t>
            </a:r>
            <a:r>
              <a:rPr lang="en-US" dirty="0"/>
              <a:t>, an algorithm can be said to exhibit a growth rate on the order of a mathematical function if beyond a certain input size </a:t>
            </a:r>
            <a:r>
              <a:rPr lang="en-US" dirty="0" smtClean="0"/>
              <a:t>n</a:t>
            </a:r>
          </a:p>
          <a:p>
            <a:r>
              <a:rPr lang="en-US" dirty="0"/>
              <a:t>Measure time T(n) as the number of elementary "steps" (defined in any way), provided each such step takes constant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Steps to analyze the complexity of a algorithm</a:t>
            </a:r>
          </a:p>
          <a:p>
            <a:pPr lvl="1"/>
            <a:r>
              <a:rPr lang="en-US" dirty="0" smtClean="0"/>
              <a:t>Line by line</a:t>
            </a:r>
          </a:p>
          <a:p>
            <a:pPr lvl="1"/>
            <a:r>
              <a:rPr lang="en-US" dirty="0" smtClean="0"/>
              <a:t>Ignore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39" y="4520375"/>
            <a:ext cx="2146300" cy="31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0787" y="155495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764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</a:t>
            </a:r>
            <a:endParaRPr lang="en-US" dirty="0"/>
          </a:p>
        </p:txBody>
      </p:sp>
      <p:pic>
        <p:nvPicPr>
          <p:cNvPr id="5" name="Content Placeholder 4" descr="chainin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-669" r="-291" b="-265"/>
          <a:stretch/>
        </p:blipFill>
        <p:spPr>
          <a:xfrm>
            <a:off x="1758456" y="1762861"/>
            <a:ext cx="8052614" cy="40571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0276" y="14313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54, 26, 93, 17, 77, 31,44, 20, 55 </a:t>
            </a:r>
          </a:p>
        </p:txBody>
      </p:sp>
    </p:spTree>
    <p:extLst>
      <p:ext uri="{BB962C8B-B14F-4D97-AF65-F5344CB8AC3E}">
        <p14:creationId xmlns:p14="http://schemas.microsoft.com/office/powerpoint/2010/main" val="422897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collection of items, a hash function that maps each item into a unique slot</a:t>
            </a:r>
          </a:p>
          <a:p>
            <a:r>
              <a:rPr lang="en-US" dirty="0" smtClean="0"/>
              <a:t>Perfect hash function</a:t>
            </a:r>
          </a:p>
          <a:p>
            <a:pPr lvl="1"/>
            <a:r>
              <a:rPr lang="en-US" dirty="0" smtClean="0"/>
              <a:t>Increase the size of hash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2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Shallow and deep copy</a:t>
            </a:r>
          </a:p>
          <a:p>
            <a:pPr lvl="1"/>
            <a:r>
              <a:rPr lang="en-US" dirty="0" smtClean="0"/>
              <a:t>The difference between shallow and deep coping is only relevant for compound objects.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7810" y="2431427"/>
            <a:ext cx="6853493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&gt;&gt;&gt; colours1 = ["red", "green"]</a:t>
            </a:r>
          </a:p>
          <a:p>
            <a:r>
              <a:rPr lang="en-US" dirty="0"/>
              <a:t>&gt;&gt;&gt; colours2 = colours1</a:t>
            </a:r>
          </a:p>
          <a:p>
            <a:r>
              <a:rPr lang="en-US" dirty="0"/>
              <a:t>&gt;&gt;&gt; colours2 = ["rouge", "</a:t>
            </a:r>
            <a:r>
              <a:rPr lang="en-US" dirty="0" err="1"/>
              <a:t>vert</a:t>
            </a:r>
            <a:r>
              <a:rPr lang="en-US" dirty="0"/>
              <a:t>"]</a:t>
            </a:r>
          </a:p>
          <a:p>
            <a:r>
              <a:rPr lang="en-US" dirty="0"/>
              <a:t>&gt;&gt;&gt; print colours1</a:t>
            </a:r>
          </a:p>
          <a:p>
            <a:r>
              <a:rPr lang="en-US" dirty="0"/>
              <a:t>['red', 'green'</a:t>
            </a:r>
            <a:r>
              <a:rPr lang="en-US" dirty="0" smtClean="0"/>
              <a:t>]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90141" y="4083511"/>
            <a:ext cx="6092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&gt;&gt;&gt; colours1 = ["red", "green"]</a:t>
            </a:r>
          </a:p>
          <a:p>
            <a:r>
              <a:rPr lang="en-US" dirty="0"/>
              <a:t>&gt;&gt;&gt; colours2 = colours1</a:t>
            </a:r>
          </a:p>
          <a:p>
            <a:r>
              <a:rPr lang="en-US" dirty="0"/>
              <a:t>&gt;&gt;&gt; colours2[1] = "blue"</a:t>
            </a:r>
          </a:p>
          <a:p>
            <a:r>
              <a:rPr lang="en-US" dirty="0"/>
              <a:t>&gt;&gt;&gt; colours1</a:t>
            </a:r>
          </a:p>
          <a:p>
            <a:r>
              <a:rPr lang="en-US" dirty="0"/>
              <a:t>['red', 'blue']</a:t>
            </a:r>
          </a:p>
        </p:txBody>
      </p:sp>
      <p:sp>
        <p:nvSpPr>
          <p:cNvPr id="7" name="Rectangle 6"/>
          <p:cNvSpPr/>
          <p:nvPr/>
        </p:nvSpPr>
        <p:spPr>
          <a:xfrm>
            <a:off x="6081334" y="2437996"/>
            <a:ext cx="38324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&gt;&gt;&gt; list1 = ['</a:t>
            </a:r>
            <a:r>
              <a:rPr lang="tr-TR" dirty="0" err="1"/>
              <a:t>a','b','c','d</a:t>
            </a:r>
            <a:r>
              <a:rPr lang="tr-TR" dirty="0"/>
              <a:t>']</a:t>
            </a:r>
          </a:p>
          <a:p>
            <a:r>
              <a:rPr lang="tr-TR" dirty="0"/>
              <a:t>&gt;&gt;&gt; list2 = list1[:]</a:t>
            </a:r>
          </a:p>
          <a:p>
            <a:r>
              <a:rPr lang="tr-TR" dirty="0"/>
              <a:t>&gt;&gt;&gt; list2[1] = 'x'</a:t>
            </a:r>
          </a:p>
          <a:p>
            <a:r>
              <a:rPr lang="tr-TR" dirty="0"/>
              <a:t>&gt;&gt;&gt; </a:t>
            </a:r>
            <a:r>
              <a:rPr lang="tr-TR" dirty="0" err="1"/>
              <a:t>print</a:t>
            </a:r>
            <a:r>
              <a:rPr lang="tr-TR" dirty="0"/>
              <a:t> list2</a:t>
            </a:r>
          </a:p>
          <a:p>
            <a:r>
              <a:rPr lang="tr-TR" dirty="0"/>
              <a:t>['a', 'x', 'c', 'd']</a:t>
            </a:r>
          </a:p>
          <a:p>
            <a:r>
              <a:rPr lang="tr-TR" dirty="0"/>
              <a:t>&gt;&gt;&gt; </a:t>
            </a:r>
            <a:r>
              <a:rPr lang="tr-TR" dirty="0" err="1"/>
              <a:t>print</a:t>
            </a:r>
            <a:r>
              <a:rPr lang="tr-TR" dirty="0"/>
              <a:t> list1</a:t>
            </a:r>
          </a:p>
          <a:p>
            <a:r>
              <a:rPr lang="tr-TR" dirty="0"/>
              <a:t>['a', 'b', 'c', 'd']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1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Tips (Work with String)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i-FI" dirty="0" smtClean="0"/>
              <a:t>&gt;</a:t>
            </a:r>
            <a:r>
              <a:rPr lang="fi-FI" dirty="0"/>
              <a:t>&gt;&gt; </a:t>
            </a:r>
            <a:r>
              <a:rPr lang="fi-FI" dirty="0" err="1"/>
              <a:t>a="</a:t>
            </a:r>
            <a:r>
              <a:rPr lang="fi-FI" dirty="0" err="1" smtClean="0"/>
              <a:t>codepython</a:t>
            </a:r>
            <a:r>
              <a:rPr lang="fi-FI" dirty="0" smtClean="0"/>
              <a:t>”</a:t>
            </a:r>
          </a:p>
          <a:p>
            <a:pPr lvl="1"/>
            <a:r>
              <a:rPr lang="fi-FI" dirty="0"/>
              <a:t>&gt;&gt;&gt; a[4:]</a:t>
            </a:r>
          </a:p>
          <a:p>
            <a:pPr lvl="1"/>
            <a:r>
              <a:rPr lang="fi-FI" dirty="0"/>
              <a:t>'python'</a:t>
            </a:r>
          </a:p>
          <a:p>
            <a:pPr lvl="1"/>
            <a:r>
              <a:rPr lang="fi-FI" dirty="0"/>
              <a:t>&gt;&gt;&gt; a[::-1]</a:t>
            </a:r>
          </a:p>
          <a:p>
            <a:pPr lvl="1"/>
            <a:r>
              <a:rPr lang="fi-FI" dirty="0"/>
              <a:t>'</a:t>
            </a:r>
            <a:r>
              <a:rPr lang="fi-FI" dirty="0" err="1" smtClean="0"/>
              <a:t>nohtypedoc</a:t>
            </a:r>
            <a:r>
              <a:rPr lang="fi-FI" dirty="0" smtClean="0"/>
              <a:t>’</a:t>
            </a:r>
          </a:p>
          <a:p>
            <a:pPr marL="228600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&gt;&gt;&gt; a </a:t>
            </a:r>
            <a:r>
              <a:rPr lang="en-US" dirty="0"/>
              <a:t>= ["Code", "mentor", "Python", "Developer"] </a:t>
            </a:r>
            <a:endParaRPr lang="en-US" dirty="0" smtClean="0"/>
          </a:p>
          <a:p>
            <a:pPr marL="457200" lvl="2">
              <a:spcBef>
                <a:spcPts val="1200"/>
              </a:spcBef>
            </a:pPr>
            <a:r>
              <a:rPr lang="fi-FI" dirty="0"/>
              <a:t>" ".</a:t>
            </a:r>
            <a:r>
              <a:rPr lang="fi-FI" dirty="0" err="1"/>
              <a:t>join(a</a:t>
            </a:r>
            <a:r>
              <a:rPr lang="fi-FI" dirty="0"/>
              <a:t>)</a:t>
            </a:r>
            <a:endParaRPr lang="en-US" dirty="0" smtClean="0"/>
          </a:p>
          <a:p>
            <a:pPr marL="228600"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&gt;&gt;&gt; print </a:t>
            </a:r>
            <a:r>
              <a:rPr lang="en-US" dirty="0"/>
              <a:t>"code"*4+' '+"mentor"*</a:t>
            </a:r>
            <a:r>
              <a:rPr lang="en-US" dirty="0" smtClean="0"/>
              <a:t>5</a:t>
            </a:r>
          </a:p>
          <a:p>
            <a:pPr marL="457200" lvl="2">
              <a:spcBef>
                <a:spcPts val="1200"/>
              </a:spcBef>
            </a:pPr>
            <a:r>
              <a:rPr lang="en-US" dirty="0" err="1"/>
              <a:t>codecodecodecode</a:t>
            </a:r>
            <a:r>
              <a:rPr lang="en-US" dirty="0"/>
              <a:t> </a:t>
            </a:r>
            <a:r>
              <a:rPr lang="en-US" dirty="0" err="1"/>
              <a:t>mentormentormentormentormentor</a:t>
            </a:r>
            <a:endParaRPr lang="en-US" dirty="0" smtClean="0"/>
          </a:p>
          <a:p>
            <a:pPr marL="228600" lvl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i-FI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8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Difference Between py2 and py3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py3</a:t>
            </a:r>
          </a:p>
          <a:p>
            <a:pPr lvl="1"/>
            <a:r>
              <a:rPr lang="en-US" dirty="0" smtClean="0"/>
              <a:t>Py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print(“This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print”)</a:t>
            </a:r>
          </a:p>
          <a:p>
            <a:pPr lvl="1"/>
            <a:r>
              <a:rPr lang="en-US" dirty="0" smtClean="0"/>
              <a:t>Py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 </a:t>
            </a:r>
            <a:r>
              <a:rPr lang="en-US" altLang="zh-CN" dirty="0"/>
              <a:t>“This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print”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Handling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Exception</a:t>
            </a:r>
          </a:p>
          <a:p>
            <a:pPr lvl="1"/>
            <a:r>
              <a:rPr lang="en-US" dirty="0" smtClean="0"/>
              <a:t>Py</a:t>
            </a:r>
            <a:r>
              <a:rPr lang="en-US" altLang="zh-CN" dirty="0" smtClean="0"/>
              <a:t>3:</a:t>
            </a:r>
            <a:r>
              <a:rPr lang="zh-CN" altLang="en-US" dirty="0" smtClean="0"/>
              <a:t>  </a:t>
            </a:r>
            <a:r>
              <a:rPr lang="en-US" dirty="0"/>
              <a:t>except </a:t>
            </a:r>
            <a:r>
              <a:rPr lang="en-US" dirty="0" err="1" smtClean="0"/>
              <a:t>NameError</a:t>
            </a:r>
            <a:r>
              <a:rPr lang="zh-CN" altLang="en-US" dirty="0"/>
              <a:t> </a:t>
            </a:r>
            <a:r>
              <a:rPr lang="en-US" altLang="zh-CN" dirty="0" smtClean="0"/>
              <a:t>as</a:t>
            </a:r>
            <a:r>
              <a:rPr lang="en-US" dirty="0" smtClean="0"/>
              <a:t> </a:t>
            </a:r>
            <a:r>
              <a:rPr lang="en-US" dirty="0"/>
              <a:t>err:</a:t>
            </a:r>
            <a:endParaRPr lang="en-US" altLang="zh-CN" dirty="0" smtClean="0"/>
          </a:p>
          <a:p>
            <a:pPr lvl="1"/>
            <a:r>
              <a:rPr lang="en-US" dirty="0" smtClean="0"/>
              <a:t>Py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dirty="0"/>
              <a:t>except </a:t>
            </a:r>
            <a:r>
              <a:rPr lang="en-US" dirty="0" err="1"/>
              <a:t>NameError</a:t>
            </a:r>
            <a:r>
              <a:rPr lang="en-US" dirty="0"/>
              <a:t>, err: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Integers</a:t>
            </a:r>
          </a:p>
          <a:p>
            <a:pPr lvl="1"/>
            <a:r>
              <a:rPr lang="en-US" dirty="0" smtClean="0"/>
              <a:t>Py3: </a:t>
            </a:r>
            <a:r>
              <a:rPr lang="zh-CN" altLang="en-US" dirty="0" smtClean="0"/>
              <a:t> </a:t>
            </a:r>
            <a:r>
              <a:rPr lang="en-US" dirty="0" smtClean="0"/>
              <a:t>5</a:t>
            </a:r>
            <a:r>
              <a:rPr lang="zh-CN" altLang="en-US" dirty="0" smtClean="0"/>
              <a:t> </a:t>
            </a:r>
            <a:r>
              <a:rPr lang="en-US" dirty="0" smtClean="0"/>
              <a:t>//</a:t>
            </a:r>
            <a:r>
              <a:rPr lang="zh-CN" altLang="en-US" dirty="0" smtClean="0"/>
              <a:t> </a:t>
            </a:r>
            <a:r>
              <a:rPr lang="en-US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2;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2.5</a:t>
            </a:r>
          </a:p>
          <a:p>
            <a:pPr lvl="1"/>
            <a:r>
              <a:rPr lang="en-US" dirty="0" err="1" smtClean="0"/>
              <a:t>Py</a:t>
            </a:r>
            <a:r>
              <a:rPr lang="zh-CN" altLang="en-US" dirty="0" smtClean="0"/>
              <a:t>2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//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2;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/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marL="274320" lvl="1" indent="0">
              <a:buNone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51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For-loop variables and the global namespace </a:t>
            </a:r>
            <a:r>
              <a:rPr lang="en-US" dirty="0" smtClean="0"/>
              <a:t>leak</a:t>
            </a:r>
            <a:endParaRPr lang="en-US" dirty="0"/>
          </a:p>
          <a:p>
            <a:pPr lvl="1"/>
            <a:r>
              <a:rPr lang="en-US" dirty="0" err="1"/>
              <a:t>i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print('before: </a:t>
            </a:r>
            <a:r>
              <a:rPr lang="en-US" dirty="0" err="1"/>
              <a:t>i</a:t>
            </a:r>
            <a:r>
              <a:rPr lang="en-US" dirty="0"/>
              <a:t> =', </a:t>
            </a:r>
            <a:r>
              <a:rPr lang="en-US" dirty="0" err="1"/>
              <a:t>i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print('comprehension:', [</a:t>
            </a:r>
            <a:r>
              <a:rPr lang="en-US" dirty="0" err="1"/>
              <a:t>i</a:t>
            </a:r>
            <a:r>
              <a:rPr lang="en-US" dirty="0"/>
              <a:t> for </a:t>
            </a:r>
            <a:r>
              <a:rPr lang="en-US" dirty="0" err="1"/>
              <a:t>i</a:t>
            </a:r>
            <a:r>
              <a:rPr lang="en-US" dirty="0"/>
              <a:t> in range(5)]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print('after: </a:t>
            </a:r>
            <a:r>
              <a:rPr lang="en-US" dirty="0" err="1"/>
              <a:t>i</a:t>
            </a:r>
            <a:r>
              <a:rPr lang="en-US" dirty="0"/>
              <a:t> =',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Python 2.7.6</a:t>
            </a:r>
          </a:p>
          <a:p>
            <a:r>
              <a:rPr lang="en-US" dirty="0"/>
              <a:t>before: </a:t>
            </a:r>
            <a:r>
              <a:rPr lang="en-US" dirty="0" err="1"/>
              <a:t>i</a:t>
            </a:r>
            <a:r>
              <a:rPr lang="en-US" dirty="0"/>
              <a:t> = 1</a:t>
            </a:r>
          </a:p>
          <a:p>
            <a:r>
              <a:rPr lang="de-DE" dirty="0" err="1"/>
              <a:t>comprehension</a:t>
            </a:r>
            <a:r>
              <a:rPr lang="de-DE" dirty="0"/>
              <a:t>:  [0, 1, 2, 3, 4]</a:t>
            </a:r>
          </a:p>
          <a:p>
            <a:r>
              <a:rPr lang="en-US" dirty="0"/>
              <a:t>after: </a:t>
            </a:r>
            <a:r>
              <a:rPr lang="en-US" dirty="0" err="1"/>
              <a:t>i</a:t>
            </a:r>
            <a:r>
              <a:rPr lang="en-US" dirty="0"/>
              <a:t> =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55125" y="3348026"/>
            <a:ext cx="3694653" cy="21678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Python </a:t>
            </a:r>
            <a:r>
              <a:rPr lang="en-US" sz="2000" dirty="0" smtClean="0"/>
              <a:t>3.4.1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before: </a:t>
            </a:r>
            <a:r>
              <a:rPr lang="en-US" sz="2000" dirty="0" err="1"/>
              <a:t>i</a:t>
            </a:r>
            <a:r>
              <a:rPr lang="en-US" sz="2000" dirty="0"/>
              <a:t> = 1</a:t>
            </a:r>
          </a:p>
          <a:p>
            <a:pPr>
              <a:lnSpc>
                <a:spcPct val="150000"/>
              </a:lnSpc>
            </a:pPr>
            <a:r>
              <a:rPr lang="de-DE" sz="2000" dirty="0" err="1"/>
              <a:t>comprehension</a:t>
            </a:r>
            <a:r>
              <a:rPr lang="de-DE" sz="2000" dirty="0"/>
              <a:t>: [0, 1, 2, 3, 4]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after: </a:t>
            </a:r>
            <a:r>
              <a:rPr lang="en-US" sz="2000" dirty="0" err="1"/>
              <a:t>i</a:t>
            </a:r>
            <a:r>
              <a:rPr lang="en-US" sz="2000" dirty="0"/>
              <a:t> = 1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8727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</a:t>
            </a:r>
            <a:r>
              <a:rPr lang="en-US" dirty="0" err="1"/>
              <a:t>K</a:t>
            </a:r>
            <a:r>
              <a:rPr lang="en-US" dirty="0" err="1" smtClean="0"/>
              <a:t>th</a:t>
            </a:r>
            <a:r>
              <a:rPr lang="en-US" dirty="0" smtClean="0"/>
              <a:t> largest number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1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Sort and search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ort </a:t>
            </a:r>
            <a:r>
              <a:rPr lang="en-US" dirty="0"/>
              <a:t>the given array using a O(</a:t>
            </a:r>
            <a:r>
              <a:rPr lang="en-US" dirty="0" err="1"/>
              <a:t>nlogn</a:t>
            </a:r>
            <a:r>
              <a:rPr lang="en-US" dirty="0"/>
              <a:t>) sorting </a:t>
            </a:r>
            <a:r>
              <a:rPr lang="en-US" dirty="0" smtClean="0"/>
              <a:t>algorithm</a:t>
            </a:r>
          </a:p>
          <a:p>
            <a:pPr lvl="1"/>
            <a:r>
              <a:rPr lang="en-US" dirty="0"/>
              <a:t>Time Complexity of this solution is O(</a:t>
            </a:r>
            <a:r>
              <a:rPr lang="en-US" dirty="0" err="1" smtClean="0"/>
              <a:t>nlogn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max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heap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 </a:t>
            </a:r>
            <a:r>
              <a:rPr lang="en-US" altLang="zh-CN" dirty="0" smtClean="0"/>
              <a:t>k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times</a:t>
            </a:r>
          </a:p>
          <a:p>
            <a:pPr lvl="1"/>
            <a:r>
              <a:rPr lang="en-US" dirty="0"/>
              <a:t>O(n + </a:t>
            </a:r>
            <a:r>
              <a:rPr lang="en-US" dirty="0" err="1" smtClean="0"/>
              <a:t>klogn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altLang="zh-CN" dirty="0"/>
              <a:t>3</a:t>
            </a:r>
            <a:r>
              <a:rPr lang="en-US" dirty="0" smtClean="0"/>
              <a:t>. Build a </a:t>
            </a:r>
            <a:r>
              <a:rPr lang="en-US" dirty="0" smtClean="0"/>
              <a:t>min </a:t>
            </a:r>
            <a:r>
              <a:rPr lang="en-US" dirty="0" smtClean="0"/>
              <a:t>heap has k nodes</a:t>
            </a:r>
          </a:p>
          <a:p>
            <a:pPr lvl="1"/>
            <a:r>
              <a:rPr lang="en-US" dirty="0" smtClean="0"/>
              <a:t>O</a:t>
            </a:r>
            <a:r>
              <a:rPr lang="en-US" dirty="0"/>
              <a:t>(k + (n-k)</a:t>
            </a:r>
            <a:r>
              <a:rPr lang="en-US" dirty="0" smtClean="0"/>
              <a:t>*</a:t>
            </a:r>
            <a:r>
              <a:rPr lang="en-US" dirty="0" err="1" smtClean="0"/>
              <a:t>logk</a:t>
            </a:r>
            <a:r>
              <a:rPr lang="en-US" dirty="0" smtClean="0"/>
              <a:t>)</a:t>
            </a:r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QuickSort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likely</a:t>
            </a:r>
          </a:p>
          <a:p>
            <a:pPr lvl="1"/>
            <a:r>
              <a:rPr lang="en-US" dirty="0"/>
              <a:t>The worst case time complexity of this method is O(n2), but it works in O(n) on average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Only valid when numbers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567594"/>
          </a:xfrm>
        </p:spPr>
        <p:txBody>
          <a:bodyPr/>
          <a:lstStyle/>
          <a:p>
            <a:r>
              <a:rPr lang="en-US" dirty="0" err="1"/>
              <a:t>Kth</a:t>
            </a:r>
            <a:r>
              <a:rPr lang="en-US" dirty="0"/>
              <a:t> Largest number (quick sort)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160564"/>
            <a:ext cx="10969943" cy="4859236"/>
          </a:xfrm>
        </p:spPr>
        <p:txBody>
          <a:bodyPr/>
          <a:lstStyle/>
          <a:p>
            <a:r>
              <a:rPr lang="en-US" dirty="0" err="1"/>
              <a:t>QuickSelect</a:t>
            </a:r>
            <a:r>
              <a:rPr lang="en-US" dirty="0"/>
              <a:t>(A, k)</a:t>
            </a:r>
          </a:p>
          <a:p>
            <a:r>
              <a:rPr lang="en-US" dirty="0" smtClean="0"/>
              <a:t># let </a:t>
            </a:r>
            <a:r>
              <a:rPr lang="en-US" dirty="0"/>
              <a:t>r be chosen uniformly at random in the range 1 to length(A)</a:t>
            </a:r>
          </a:p>
          <a:p>
            <a:r>
              <a:rPr lang="en-US" dirty="0" smtClean="0"/>
              <a:t># </a:t>
            </a:r>
            <a:r>
              <a:rPr lang="en-US" dirty="0"/>
              <a:t>split into a pile A1 of small elements and A2 of big elements</a:t>
            </a:r>
          </a:p>
          <a:p>
            <a:r>
              <a:rPr lang="da-DK" dirty="0"/>
              <a:t>  for i = 1 to n</a:t>
            </a:r>
          </a:p>
          <a:p>
            <a:r>
              <a:rPr lang="da-DK" dirty="0"/>
              <a:t>    </a:t>
            </a:r>
            <a:r>
              <a:rPr lang="da-DK" dirty="0" err="1"/>
              <a:t>if</a:t>
            </a:r>
            <a:r>
              <a:rPr lang="da-DK" dirty="0"/>
              <a:t> A[i] &lt; pivot </a:t>
            </a:r>
            <a:r>
              <a:rPr lang="da-DK" dirty="0" err="1"/>
              <a:t>then</a:t>
            </a:r>
            <a:endParaRPr lang="da-DK" dirty="0"/>
          </a:p>
          <a:p>
            <a:r>
              <a:rPr lang="en-US" dirty="0"/>
              <a:t>      append A[</a:t>
            </a:r>
            <a:r>
              <a:rPr lang="en-US" dirty="0" err="1"/>
              <a:t>i</a:t>
            </a:r>
            <a:r>
              <a:rPr lang="en-US" dirty="0"/>
              <a:t>] to A1</a:t>
            </a:r>
          </a:p>
          <a:p>
            <a:r>
              <a:rPr lang="en-US" dirty="0"/>
              <a:t>    else if A[</a:t>
            </a:r>
            <a:r>
              <a:rPr lang="en-US" dirty="0" err="1"/>
              <a:t>i</a:t>
            </a:r>
            <a:r>
              <a:rPr lang="en-US" dirty="0"/>
              <a:t>] &gt; pivot then</a:t>
            </a:r>
          </a:p>
          <a:p>
            <a:r>
              <a:rPr lang="en-US" dirty="0"/>
              <a:t>      append A[</a:t>
            </a:r>
            <a:r>
              <a:rPr lang="en-US" dirty="0" err="1"/>
              <a:t>i</a:t>
            </a:r>
            <a:r>
              <a:rPr lang="en-US" dirty="0"/>
              <a:t>] to A2</a:t>
            </a:r>
          </a:p>
          <a:p>
            <a:r>
              <a:rPr lang="hu-HU" dirty="0"/>
              <a:t>    else</a:t>
            </a:r>
          </a:p>
          <a:p>
            <a:r>
              <a:rPr lang="en-US" dirty="0"/>
              <a:t>      # do nothing</a:t>
            </a:r>
          </a:p>
          <a:p>
            <a:r>
              <a:rPr lang="en-US" dirty="0"/>
              <a:t>  end </a:t>
            </a:r>
            <a:r>
              <a:rPr lang="en-US" dirty="0" smtClean="0"/>
              <a:t>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97082" y="2775790"/>
            <a:ext cx="5778790" cy="34868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dirty="0"/>
              <a:t>if k &lt;= length(A1):</a:t>
            </a:r>
          </a:p>
          <a:p>
            <a:r>
              <a:rPr lang="en-US" sz="2000" dirty="0"/>
              <a:t>    # it's in the pile of small elements</a:t>
            </a:r>
          </a:p>
          <a:p>
            <a:r>
              <a:rPr lang="en-US" sz="2000" dirty="0"/>
              <a:t>    return </a:t>
            </a:r>
            <a:r>
              <a:rPr lang="en-US" sz="2000" dirty="0" err="1"/>
              <a:t>QuickSelect</a:t>
            </a:r>
            <a:r>
              <a:rPr lang="en-US" sz="2000" dirty="0"/>
              <a:t>(A1, k)</a:t>
            </a:r>
          </a:p>
          <a:p>
            <a:r>
              <a:rPr lang="en-US" sz="2000" dirty="0"/>
              <a:t>  else if k &gt; length(A) - length(A2)</a:t>
            </a:r>
          </a:p>
          <a:p>
            <a:r>
              <a:rPr lang="en-US" sz="2000" dirty="0"/>
              <a:t>    # it's in the pile of big elements</a:t>
            </a:r>
          </a:p>
          <a:p>
            <a:r>
              <a:rPr lang="en-US" sz="2000" dirty="0"/>
              <a:t>    return </a:t>
            </a:r>
            <a:r>
              <a:rPr lang="en-US" sz="2000" dirty="0" err="1"/>
              <a:t>QuickSelect</a:t>
            </a:r>
            <a:r>
              <a:rPr lang="en-US" sz="2000" dirty="0"/>
              <a:t>(A2, k - (length(A) - length(A2))</a:t>
            </a:r>
          </a:p>
          <a:p>
            <a:r>
              <a:rPr lang="en-US" sz="2000" dirty="0"/>
              <a:t>  else</a:t>
            </a:r>
          </a:p>
          <a:p>
            <a:r>
              <a:rPr lang="en-US" sz="2000" dirty="0"/>
              <a:t>    # it's equal to the pivot</a:t>
            </a:r>
          </a:p>
          <a:p>
            <a:r>
              <a:rPr lang="en-US" sz="2000" dirty="0"/>
              <a:t>    return pivot</a:t>
            </a:r>
          </a:p>
        </p:txBody>
      </p:sp>
    </p:spTree>
    <p:extLst>
      <p:ext uri="{BB962C8B-B14F-4D97-AF65-F5344CB8AC3E}">
        <p14:creationId xmlns:p14="http://schemas.microsoft.com/office/powerpoint/2010/main" val="230337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03910" y="2343827"/>
            <a:ext cx="4795178" cy="11143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(1) int num1, num2;</a:t>
            </a:r>
          </a:p>
          <a:p>
            <a:r>
              <a:rPr lang="fr-FR" dirty="0"/>
              <a:t>(2) for(</a:t>
            </a:r>
            <a:r>
              <a:rPr lang="fr-FR" dirty="0" err="1"/>
              <a:t>int</a:t>
            </a:r>
            <a:r>
              <a:rPr lang="fr-FR" dirty="0"/>
              <a:t> i=0; i&lt;n; i++){ </a:t>
            </a:r>
          </a:p>
          <a:p>
            <a:r>
              <a:rPr lang="ro-RO" dirty="0"/>
              <a:t>(3)     num1 += 1;</a:t>
            </a:r>
          </a:p>
          <a:p>
            <a:r>
              <a:rPr lang="fr-FR" dirty="0"/>
              <a:t>(4)     for(</a:t>
            </a:r>
            <a:r>
              <a:rPr lang="fr-FR" dirty="0" err="1"/>
              <a:t>int</a:t>
            </a:r>
            <a:r>
              <a:rPr lang="fr-FR" dirty="0"/>
              <a:t> j=1; j&lt;=n; j*=2){ </a:t>
            </a:r>
          </a:p>
          <a:p>
            <a:r>
              <a:rPr lang="ro-RO" dirty="0"/>
              <a:t>(5)         num2 += num1;</a:t>
            </a:r>
          </a:p>
          <a:p>
            <a:r>
              <a:rPr lang="ro-RO" dirty="0"/>
              <a:t>(6)     }</a:t>
            </a:r>
          </a:p>
          <a:p>
            <a:r>
              <a:rPr lang="ro-RO" dirty="0"/>
              <a:t>(7) }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5442" y="1962635"/>
            <a:ext cx="3168678" cy="10133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T(n) = 2 + 4n + 3n*</a:t>
            </a:r>
            <a:r>
              <a:rPr lang="en-US" dirty="0" smtClean="0"/>
              <a:t>log2n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en-US" dirty="0" smtClean="0"/>
              <a:t>f</a:t>
            </a:r>
            <a:r>
              <a:rPr lang="en-US" dirty="0"/>
              <a:t>(n) = n*</a:t>
            </a:r>
            <a:r>
              <a:rPr lang="en-US" dirty="0" smtClean="0"/>
              <a:t>log2n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T(n) = O(n*log2n)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993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Group</a:t>
            </a:r>
            <a:endParaRPr lang="en-US" dirty="0"/>
          </a:p>
        </p:txBody>
      </p:sp>
      <p:pic>
        <p:nvPicPr>
          <p:cNvPr id="5" name="Content Placeholder 4" descr="PythonGrou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64" b="3806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PythonGrou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t="23756" r="7933" b="11714"/>
          <a:stretch/>
        </p:blipFill>
        <p:spPr>
          <a:xfrm>
            <a:off x="3899911" y="1231458"/>
            <a:ext cx="3450908" cy="46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13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	</a:t>
            </a:r>
            <a:endParaRPr lang="en-US" dirty="0"/>
          </a:p>
        </p:txBody>
      </p:sp>
      <p:pic>
        <p:nvPicPr>
          <p:cNvPr id="5" name="Content Placeholder 4" descr="Screen Shot 2017-02-13 at 3.34.2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-944" r="-1041" b="-1312"/>
          <a:stretch/>
        </p:blipFill>
        <p:spPr>
          <a:xfrm>
            <a:off x="2887791" y="834500"/>
            <a:ext cx="5477917" cy="56261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  <p:pic>
        <p:nvPicPr>
          <p:cNvPr id="6" name="Content Placeholder 4" descr="Screen Shot 2017-02-13 at 3.24.5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" t="11044" b="1481"/>
          <a:stretch/>
        </p:blipFill>
        <p:spPr>
          <a:xfrm>
            <a:off x="2734548" y="842266"/>
            <a:ext cx="7480439" cy="56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6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2862F"/>
                </a:solidFill>
              </a:rPr>
              <a:t>Stack</a:t>
            </a:r>
          </a:p>
          <a:p>
            <a:r>
              <a:rPr lang="en-US" dirty="0" smtClean="0"/>
              <a:t>Queue</a:t>
            </a:r>
          </a:p>
          <a:p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93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FILO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8" r="1188"/>
          <a:stretch/>
        </p:blipFill>
        <p:spPr>
          <a:xfrm>
            <a:off x="813822" y="1125020"/>
            <a:ext cx="6177644" cy="4648200"/>
          </a:xfrm>
        </p:spPr>
      </p:pic>
      <p:pic>
        <p:nvPicPr>
          <p:cNvPr id="5" name="Picture 4" descr="Screen Shot 2017-02-26 at 12.49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68" y="150504"/>
            <a:ext cx="4660900" cy="651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8074" y="1346692"/>
            <a:ext cx="2890501" cy="38101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Stack Operations: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Push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Pop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Print / Get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dirty="0" smtClean="0"/>
              <a:t>Stack size</a:t>
            </a:r>
          </a:p>
          <a:p>
            <a:pPr marL="342900" indent="-342900">
              <a:lnSpc>
                <a:spcPct val="90000"/>
              </a:lnSpc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0960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</a:p>
          <a:p>
            <a:r>
              <a:rPr lang="en-US" dirty="0" smtClean="0">
                <a:solidFill>
                  <a:srgbClr val="52862F"/>
                </a:solidFill>
              </a:rPr>
              <a:t>Queue</a:t>
            </a:r>
          </a:p>
          <a:p>
            <a:r>
              <a:rPr lang="en-US" dirty="0" smtClean="0"/>
              <a:t>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0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2014-17-02 VSAN Launch Customer Deck 2-14-14 AF v2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031687FD930049B584126E7D007977" ma:contentTypeVersion="4" ma:contentTypeDescription="Create a new document." ma:contentTypeScope="" ma:versionID="3cc481b53650c82b88c72fe1c079f8b7">
  <xsd:schema xmlns:xsd="http://www.w3.org/2001/XMLSchema" xmlns:p="http://schemas.microsoft.com/office/2006/metadata/properties" xmlns:ns2="dff3a684-a9ce-43ef-bf7f-1cbc049f05c0" targetNamespace="http://schemas.microsoft.com/office/2006/metadata/properties" ma:root="true" ma:fieldsID="218fffebdf1dd595b61d8f9635e76509" ns2:_="">
    <xsd:import namespace="dff3a684-a9ce-43ef-bf7f-1cbc049f05c0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Document_x0020_Type"/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dff3a684-a9ce-43ef-bf7f-1cbc049f05c0" elementFormDefault="qualified">
    <xsd:import namespace="http://schemas.microsoft.com/office/2006/documentManagement/types"/>
    <xsd:element name="Owner" ma:index="8" nillable="true" ma:displayName="Owner" ma:list="UserInfo" ma:internalName="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Type" ma:index="9" ma:displayName="Document Type" ma:format="Dropdown" ma:internalName="Document_x0020_Type">
      <xsd:simpleType>
        <xsd:restriction base="dms:Choice">
          <xsd:enumeration value="BOM"/>
          <xsd:enumeration value="Box Shot"/>
          <xsd:enumeration value="Cheat sheet"/>
          <xsd:enumeration value="Datasheet"/>
          <xsd:enumeration value="FAQ"/>
          <xsd:enumeration value="Flyer"/>
          <xsd:enumeration value="Graphics"/>
          <xsd:enumeration value="Launch Plans"/>
          <xsd:enumeration value="Messaging"/>
          <xsd:enumeration value="Minutes"/>
          <xsd:enumeration value="Other"/>
          <xsd:enumeration value="PLRD"/>
          <xsd:enumeration value="Presentation"/>
          <xsd:enumeration value="Pricing and Packaging"/>
          <xsd:enumeration value="Status Reports"/>
          <xsd:enumeration value="Whitepaper"/>
        </xsd:restriction>
      </xsd:simpleType>
    </xsd:element>
    <xsd:element name="Description0" ma:index="10" nillable="true" ma:displayName="Description" ma:internalName="Description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Owner xmlns="dff3a684-a9ce-43ef-bf7f-1cbc049f05c0">
      <UserInfo>
        <DisplayName/>
        <AccountId xsi:nil="true"/>
        <AccountType/>
      </UserInfo>
    </Owner>
    <Document_x0020_Type xmlns="dff3a684-a9ce-43ef-bf7f-1cbc049f05c0">Presentation</Document_x0020_Type>
    <Description0 xmlns="dff3a684-a9ce-43ef-bf7f-1cbc049f05c0">Customer Deck</Description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4923DA-7293-4F5A-8B54-AF4D5160A2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f3a684-a9ce-43ef-bf7f-1cbc049f05c0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9A52D094-9B78-4AE0-A70A-2533B1C8D63A}">
  <ds:schemaRefs>
    <ds:schemaRef ds:uri="http://purl.org/dc/terms/"/>
    <ds:schemaRef ds:uri="dff3a684-a9ce-43ef-bf7f-1cbc049f05c0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F621295-9F11-4034-A7D9-22D5C2A0DD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2014-17-02 VSAN Launch Customer Deck 2-14-14 AF v2</Template>
  <TotalTime>0</TotalTime>
  <Words>1858</Words>
  <Application>Microsoft Macintosh PowerPoint</Application>
  <PresentationFormat>Custom</PresentationFormat>
  <Paragraphs>324</Paragraphs>
  <Slides>50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2014-17-02 VSAN Launch Customer Deck 2-14-14 AF v2</vt:lpstr>
      <vt:lpstr>Algorithm in Python</vt:lpstr>
      <vt:lpstr>Summary</vt:lpstr>
      <vt:lpstr>Complexity </vt:lpstr>
      <vt:lpstr>Complexity</vt:lpstr>
      <vt:lpstr>Complexity</vt:lpstr>
      <vt:lpstr>Complexity </vt:lpstr>
      <vt:lpstr>Abstract Data Type</vt:lpstr>
      <vt:lpstr>Stack FILO</vt:lpstr>
      <vt:lpstr>Abstract Data Type</vt:lpstr>
      <vt:lpstr>Queue FIFO</vt:lpstr>
      <vt:lpstr>Abstract Data Type</vt:lpstr>
      <vt:lpstr>Heap</vt:lpstr>
      <vt:lpstr>Heap (Build)</vt:lpstr>
      <vt:lpstr>Heap (Build)</vt:lpstr>
      <vt:lpstr>Heap Operation (Insert)</vt:lpstr>
      <vt:lpstr>Heap Operation (Delete)</vt:lpstr>
      <vt:lpstr>Heap Operation (Delete)</vt:lpstr>
      <vt:lpstr>PowerPoint Presentation</vt:lpstr>
      <vt:lpstr>Sorting</vt:lpstr>
      <vt:lpstr>Bubble Sorting</vt:lpstr>
      <vt:lpstr>Bubble Sorting</vt:lpstr>
      <vt:lpstr>Sorting</vt:lpstr>
      <vt:lpstr>Insertion Sort</vt:lpstr>
      <vt:lpstr>Insertion Sorting</vt:lpstr>
      <vt:lpstr>Sorting</vt:lpstr>
      <vt:lpstr>Quick Sorting</vt:lpstr>
      <vt:lpstr>Quick Sorting</vt:lpstr>
      <vt:lpstr>Sorting</vt:lpstr>
      <vt:lpstr>Heap Sorting</vt:lpstr>
      <vt:lpstr>Heap Sorting</vt:lpstr>
      <vt:lpstr>Sorting</vt:lpstr>
      <vt:lpstr>Bucket Sort</vt:lpstr>
      <vt:lpstr>Bucket Sort</vt:lpstr>
      <vt:lpstr>PowerPoint Presentation</vt:lpstr>
      <vt:lpstr>Search</vt:lpstr>
      <vt:lpstr>Sequential Search (Linear Search)</vt:lpstr>
      <vt:lpstr>Search</vt:lpstr>
      <vt:lpstr>Binary Search</vt:lpstr>
      <vt:lpstr>Search</vt:lpstr>
      <vt:lpstr>Hash</vt:lpstr>
      <vt:lpstr>Hashing</vt:lpstr>
      <vt:lpstr>Python Tips</vt:lpstr>
      <vt:lpstr>Python Tips (Work with String)</vt:lpstr>
      <vt:lpstr>The Difference Between py2 and py3</vt:lpstr>
      <vt:lpstr>Python Tips</vt:lpstr>
      <vt:lpstr>Exercise</vt:lpstr>
      <vt:lpstr>Solutions</vt:lpstr>
      <vt:lpstr>Kth Largest number (quick sort)</vt:lpstr>
      <vt:lpstr>PowerPoint Presentation</vt:lpstr>
      <vt:lpstr>Python Group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SAN 6.0 Overview</dc:title>
  <dc:creator/>
  <cp:lastModifiedBy/>
  <cp:revision>1</cp:revision>
  <dcterms:created xsi:type="dcterms:W3CDTF">2014-02-19T01:17:35Z</dcterms:created>
  <dcterms:modified xsi:type="dcterms:W3CDTF">2017-03-01T02:54:24Z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0x0101000C031687FD930049B584126E7D007977</vt:lpwstr>
  </property>
</Properties>
</file>